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8" r:id="rId2"/>
    <p:sldId id="256" r:id="rId3"/>
    <p:sldId id="271" r:id="rId4"/>
    <p:sldId id="272" r:id="rId5"/>
    <p:sldId id="274" r:id="rId6"/>
    <p:sldId id="282" r:id="rId7"/>
    <p:sldId id="283" r:id="rId8"/>
    <p:sldId id="284" r:id="rId9"/>
    <p:sldId id="285" r:id="rId10"/>
    <p:sldId id="286" r:id="rId11"/>
    <p:sldId id="294" r:id="rId12"/>
    <p:sldId id="273" r:id="rId13"/>
    <p:sldId id="287" r:id="rId14"/>
    <p:sldId id="306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4" r:id="rId27"/>
    <p:sldId id="307" r:id="rId28"/>
    <p:sldId id="30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STye2bR4ncbUsxUK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B2dWuhpgdbVgEA39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://cocoanlab.github.io/" TargetMode="Externa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en.wikipedia.org/wiki/Spearman's_rank_correlation_coefficien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3.tiff"/><Relationship Id="rId7" Type="http://schemas.openxmlformats.org/officeDocument/2006/relationships/image" Target="../media/image30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eavnQdRkYSbfrj7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s.cs.washington.edu/~jheer/files/zoo/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homes.cs.washington.edu/~jheer/files/zoo/ex/stats/splom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tiff"/><Relationship Id="rId7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2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Outliers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be determined from a graph by looking for points that are not within the overall pattern of the data.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Picture 4" descr="Lec5_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22" y="2206009"/>
            <a:ext cx="39624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879131" y="2562546"/>
            <a:ext cx="228600" cy="228600"/>
          </a:xfrm>
          <a:prstGeom prst="ellips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chemeClr val="accent2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39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4615" y="2782669"/>
            <a:ext cx="404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https://forms.gle/STye2bR4ncbUsxUK7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9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5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Variables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 different questions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baseball teams that score more runs sell more tickets to their games?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team, x: score, y: tickets they sell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older houses sell for less than newer ones of comparable size and quality?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houses with similar size and quality, x: age, y: the price of the house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students who score higher on their SAT tests have higher grade point averages in college?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students, x: SAT scores, y: GPA in college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Can we estimate a person’s percent body fat more simply by just measuring waist or wrist size?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person, x: percent body fat, y: waist (or wrist size)</a:t>
            </a:r>
          </a:p>
        </p:txBody>
      </p:sp>
    </p:spTree>
    <p:extLst>
      <p:ext uri="{BB962C8B-B14F-4D97-AF65-F5344CB8AC3E}">
        <p14:creationId xmlns:p14="http://schemas.microsoft.com/office/powerpoint/2010/main" val="4633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explanatory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predictor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y: the variable of interest,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response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950" y="2336450"/>
            <a:ext cx="7582678" cy="2770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79225" y="4982376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1380190" y="2861333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0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02126" y="2782669"/>
            <a:ext cx="4187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https://forms.gle/B2dWuhpgdbVgEA399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4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relationships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form of the plot looks like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this indicates there may be a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relationship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between the two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relationship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strong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all the data points approximately make up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straight 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weak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the points are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widely scattered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about the line.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a numerical summary that can be used to measure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of a linear relationship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correlation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measure of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direction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linear relationship between two quantitative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are usually denoted by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73" y="1604865"/>
            <a:ext cx="3611719" cy="41350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5" y="822483"/>
            <a:ext cx="6622791" cy="264105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78870" y="3440513"/>
            <a:ext cx="7937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should have no effects on our measure of strength of a linear relationship.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-scores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can be used: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492" y="4208156"/>
            <a:ext cx="2887281" cy="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81325" y="749493"/>
            <a:ext cx="4367734" cy="5241282"/>
            <a:chOff x="3759229" y="634600"/>
            <a:chExt cx="4367734" cy="52412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29" y="634600"/>
              <a:ext cx="4367734" cy="524128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7119256" y="159553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(+, +)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940069" y="4948336"/>
              <a:ext cx="59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(-, -)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6142754" y="2487565"/>
            <a:ext cx="548324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Different expressions, but mathematically same: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B280E1-55F6-094F-BAD2-07FD81D604FC}"/>
              </a:ext>
            </a:extLst>
          </p:cNvPr>
          <p:cNvGrpSpPr/>
          <p:nvPr/>
        </p:nvGrpSpPr>
        <p:grpSpPr>
          <a:xfrm>
            <a:off x="6604153" y="3167938"/>
            <a:ext cx="4560444" cy="1741888"/>
            <a:chOff x="6604153" y="3167938"/>
            <a:chExt cx="4560444" cy="17418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04153" y="3167938"/>
              <a:ext cx="4560444" cy="730942"/>
            </a:xfrm>
            <a:prstGeom prst="rect">
              <a:avLst/>
            </a:prstGeom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930868"/>
                </p:ext>
              </p:extLst>
            </p:nvPr>
          </p:nvGraphicFramePr>
          <p:xfrm>
            <a:off x="8275492" y="4256827"/>
            <a:ext cx="2305424" cy="652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07" name="Equation" r:id="rId11" imgW="1778000" imgH="508000" progId="Equation.3">
                    <p:embed/>
                  </p:oleObj>
                </mc:Choice>
                <mc:Fallback>
                  <p:oleObj name="Equation" r:id="rId11" imgW="1778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492" y="4256827"/>
                          <a:ext cx="2305424" cy="6529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FC3111-A8AE-AB42-8770-46D9E7B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368" y="3206496"/>
              <a:ext cx="2444328" cy="6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90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036" y="2120740"/>
            <a:ext cx="70139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Scatterplots &amp;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4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9957812" cy="223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</p:txBody>
      </p:sp>
    </p:spTree>
    <p:extLst>
      <p:ext uri="{BB962C8B-B14F-4D97-AF65-F5344CB8AC3E}">
        <p14:creationId xmlns:p14="http://schemas.microsoft.com/office/powerpoint/2010/main" val="59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8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Properties of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Sign of correlation: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direction of the association (e.g., positive, negative)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Range: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always between -1 and 1.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1 all of the points lie on a straight line with a positive slope.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&lt; 0 indicates a negative association.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-1 all points lie on a straight line with negative slope.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is close to 0, this indicates a very weak linear relationship.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Symmetry: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of x with y is the same as the correlation of y with x.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units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value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does not change even if units of measure are changed.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correlation has no unit of measurement.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Only linear: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Correlation measures only the strength of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linear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relationship.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Sensitive to outliers: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is sensitive to outliers.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92231" y="7569724"/>
            <a:ext cx="32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fisher’s r-to-z transformation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Kendall’s Tau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can be used for Likert-type scale data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ordinal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variable)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Likert-type scale: e.g., 0 = not at all, 1 = a little, 2 = moderately, 3 = very much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commonly used in questionnaires or survey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349" b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84126" y="2837294"/>
            <a:ext cx="7041904" cy="2981339"/>
            <a:chOff x="2426637" y="2764072"/>
            <a:chExt cx="7041904" cy="29813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26952"/>
            <a:stretch/>
          </p:blipFill>
          <p:spPr>
            <a:xfrm>
              <a:off x="2426637" y="2764072"/>
              <a:ext cx="3669363" cy="29813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t="73044"/>
            <a:stretch/>
          </p:blipFill>
          <p:spPr>
            <a:xfrm>
              <a:off x="6024111" y="2890767"/>
              <a:ext cx="3444430" cy="103272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727" y="4393400"/>
            <a:ext cx="5338054" cy="5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solidFill>
                  <a:prstClr val="black"/>
                </a:solidFill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Spearman’s Rho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replaces the original data with their ranks within each variable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calculate the correlation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blipFill rotWithShape="0">
                <a:blip r:embed="rId6"/>
                <a:stretch>
                  <a:fillRect l="-34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368" y="2341881"/>
            <a:ext cx="3316099" cy="3755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091" y="2341881"/>
            <a:ext cx="3163634" cy="37556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202" y="62323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https://en.wikipedia.org/wiki/Spearman%27s_rank_correlation_coefficient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92231" y="7569724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How to calculate spearman’s rho?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6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 Causation</a:t>
                </a:r>
                <a:endParaRPr lang="ko-KR" altLang="en-US" sz="2800" dirty="0">
                  <a:latin typeface="Seravek" charset="0"/>
                  <a:ea typeface="Seravek" charset="0"/>
                  <a:cs typeface="Seravek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92" t="-12941" r="-2038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We, as human, tend to see causes and effects in everything.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Storks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babies!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fact, more people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houses  more nesting sites  more storks (the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opposite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direction)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  <a:sym typeface="Wingdings"/>
              </a:rPr>
              <a:t>Lurking variable: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hidden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variable that simultaneously influences the other two variables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Scatterplots and correlation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prove causation.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898" y="1851745"/>
            <a:ext cx="10544494" cy="3147059"/>
            <a:chOff x="1134898" y="1851745"/>
            <a:chExt cx="10544494" cy="3147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898" y="1851745"/>
              <a:ext cx="7463551" cy="3147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4350" y="1851745"/>
              <a:ext cx="2925042" cy="292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8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8" y="1135198"/>
            <a:ext cx="5133508" cy="25631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92" y="520113"/>
            <a:ext cx="3045644" cy="3045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46" y="2925386"/>
            <a:ext cx="4121543" cy="35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8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 (again)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5" y="989045"/>
            <a:ext cx="100816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 if the relationship is not straight enough (i.e., non-linear)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scatterplot shows a bent shape that consistently increases or decreases, we can straighten the relationship by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re-expressing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or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transforming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one or both variables.</a:t>
            </a:r>
          </a:p>
        </p:txBody>
      </p:sp>
    </p:spTree>
    <p:extLst>
      <p:ext uri="{BB962C8B-B14F-4D97-AF65-F5344CB8AC3E}">
        <p14:creationId xmlns:p14="http://schemas.microsoft.com/office/powerpoint/2010/main" val="1116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5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129437" y="2782669"/>
            <a:ext cx="393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https://forms.gle/CeavnQdRkYSbfrj78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9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4635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180507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598007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Dots to show the relationship between two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common display for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observe a lot just by watching”, Yogi Berra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03" y="1888581"/>
            <a:ext cx="7582678" cy="2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3" y="102769"/>
            <a:ext cx="5430770" cy="66950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3690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Displaying multiple attributes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https://homes.cs.washington.edu/~jheer//files/zoo/ex/stats/splom.html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Cool webpage for data visualization:</a:t>
            </a: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https://homes.cs.washington.edu/~jheer//files/zoo/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711169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examining the scatter plot, be sure to study: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Direction: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“What’s my sign—positive, negative, or neither?”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“Straight, curved, something exotic, or no pattern at all?”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“How much scatter?”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“Are there outliers or subgroups?”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5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Direction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33061" y="1307476"/>
            <a:ext cx="4191000" cy="4133850"/>
            <a:chOff x="933061" y="1307476"/>
            <a:chExt cx="4191000" cy="413385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009261" y="1307476"/>
              <a:ext cx="4114800" cy="914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/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(a)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Positive association </a:t>
              </a:r>
            </a:p>
            <a:p>
              <a:pPr marL="609600" indent="-609600"/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increases.</a:t>
              </a:r>
            </a:p>
          </p:txBody>
        </p:sp>
        <p:pic>
          <p:nvPicPr>
            <p:cNvPr id="15" name="Picture 5" descr="Lec5_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61" y="2221876"/>
              <a:ext cx="4191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6201229" y="1307476"/>
            <a:ext cx="4292600" cy="4133850"/>
            <a:chOff x="6201229" y="1307476"/>
            <a:chExt cx="4292600" cy="413385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226629" y="1307476"/>
              <a:ext cx="426720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(b)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Negative association 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decreases.</a:t>
              </a:r>
            </a:p>
          </p:txBody>
        </p:sp>
        <p:pic>
          <p:nvPicPr>
            <p:cNvPr id="16" name="Picture 6" descr="Lec5_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9" y="2221876"/>
              <a:ext cx="42926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Form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does the data look like? Is the data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clustered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together, does the data have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linear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shape or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curved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shape. 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259" y="2308409"/>
            <a:ext cx="2942830" cy="2819048"/>
            <a:chOff x="1255259" y="2308409"/>
            <a:chExt cx="2942830" cy="2819048"/>
          </a:xfrm>
        </p:grpSpPr>
        <p:pic>
          <p:nvPicPr>
            <p:cNvPr id="19" name="Picture 4" descr="Lec5_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59" y="2308409"/>
              <a:ext cx="294283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279585" y="4758125"/>
              <a:ext cx="11185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Clustered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98138" y="2308798"/>
            <a:ext cx="2942417" cy="2818659"/>
            <a:chOff x="4298138" y="2308798"/>
            <a:chExt cx="2942417" cy="2818659"/>
          </a:xfrm>
        </p:grpSpPr>
        <p:pic>
          <p:nvPicPr>
            <p:cNvPr id="20" name="Picture 5" descr="Lec5_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138" y="2308798"/>
              <a:ext cx="2942417" cy="265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5532153" y="4758125"/>
              <a:ext cx="7729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Linear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77804" y="2308409"/>
            <a:ext cx="2897838" cy="2819048"/>
            <a:chOff x="7477804" y="2308409"/>
            <a:chExt cx="2897838" cy="2819048"/>
          </a:xfrm>
        </p:grpSpPr>
        <p:pic>
          <p:nvPicPr>
            <p:cNvPr id="21" name="Picture 6" descr="Lec5_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804" y="2308409"/>
              <a:ext cx="2897838" cy="260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667198" y="4758125"/>
              <a:ext cx="8666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Curved</a:t>
              </a: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Strength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37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points follow a clear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form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7" name="Picture 4" descr="Lec5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3" y="2040595"/>
            <a:ext cx="3231503" cy="254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c5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0" y="2040595"/>
            <a:ext cx="3248078" cy="253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1587</Words>
  <Application>Microsoft Macintosh PowerPoint</Application>
  <PresentationFormat>와이드스크린</PresentationFormat>
  <Paragraphs>249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202</cp:revision>
  <cp:lastPrinted>2022-03-14T03:47:45Z</cp:lastPrinted>
  <dcterms:created xsi:type="dcterms:W3CDTF">2017-08-24T21:55:02Z</dcterms:created>
  <dcterms:modified xsi:type="dcterms:W3CDTF">2022-03-14T04:02:14Z</dcterms:modified>
</cp:coreProperties>
</file>